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old" panose="00000800000000000000" charset="0"/>
      <p:regular r:id="rId18"/>
    </p:embeddedFont>
    <p:embeddedFont>
      <p:font typeface="Montserrat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urple and blue circles with text&#10;&#10;AI-generated content may be incorrect.">
            <a:extLst>
              <a:ext uri="{FF2B5EF4-FFF2-40B4-BE49-F238E27FC236}">
                <a16:creationId xmlns:a16="http://schemas.microsoft.com/office/drawing/2014/main" id="{6AE60F8B-6E6C-C48A-7A45-5596A1225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3151" y="1902818"/>
            <a:ext cx="3999253" cy="39992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00981" y="3457615"/>
            <a:ext cx="9407768" cy="2058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38"/>
              </a:lnSpc>
            </a:pPr>
            <a:r>
              <a:rPr lang="en-US" sz="18047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42778" y="5383866"/>
            <a:ext cx="6654299" cy="2058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38"/>
              </a:lnSpc>
            </a:pPr>
            <a:r>
              <a:rPr lang="en-US" sz="18047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</a:p>
        </p:txBody>
      </p:sp>
      <p:grpSp>
        <p:nvGrpSpPr>
          <p:cNvPr id="7" name="Group 7"/>
          <p:cNvGrpSpPr/>
          <p:nvPr/>
        </p:nvGrpSpPr>
        <p:grpSpPr>
          <a:xfrm rot="-7357214">
            <a:off x="11478244" y="3638541"/>
            <a:ext cx="2575539" cy="257553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937102" y="7984998"/>
            <a:ext cx="5935526" cy="3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5"/>
              </a:lnSpc>
            </a:pPr>
            <a:r>
              <a:rPr lang="en-US" sz="3519" i="1">
                <a:solidFill>
                  <a:srgbClr val="24096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Get In Touch With Us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allAtOnce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78491" y="-1284180"/>
            <a:ext cx="5214383" cy="521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75087" y="-6655319"/>
            <a:ext cx="21203009" cy="212030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3500" r="-2193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743443" y="3536054"/>
            <a:ext cx="1882724" cy="2225936"/>
          </a:xfrm>
          <a:custGeom>
            <a:avLst/>
            <a:gdLst/>
            <a:ahLst/>
            <a:cxnLst/>
            <a:rect l="l" t="t" r="r" b="b"/>
            <a:pathLst>
              <a:path w="1882724" h="2225936">
                <a:moveTo>
                  <a:pt x="0" y="0"/>
                </a:moveTo>
                <a:lnTo>
                  <a:pt x="1882724" y="0"/>
                </a:lnTo>
                <a:lnTo>
                  <a:pt x="1882724" y="2225936"/>
                </a:lnTo>
                <a:lnTo>
                  <a:pt x="0" y="2225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56" r="-569199" b="-26917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43443" y="5407186"/>
            <a:ext cx="1882724" cy="2229358"/>
          </a:xfrm>
          <a:custGeom>
            <a:avLst/>
            <a:gdLst/>
            <a:ahLst/>
            <a:cxnLst/>
            <a:rect l="l" t="t" r="r" b="b"/>
            <a:pathLst>
              <a:path w="1882724" h="2229358">
                <a:moveTo>
                  <a:pt x="0" y="0"/>
                </a:moveTo>
                <a:lnTo>
                  <a:pt x="1882724" y="0"/>
                </a:lnTo>
                <a:lnTo>
                  <a:pt x="1882724" y="2229358"/>
                </a:lnTo>
                <a:lnTo>
                  <a:pt x="0" y="2229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74" t="-112696" r="-570227" b="-15648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3443" y="7636544"/>
            <a:ext cx="1999237" cy="2081399"/>
          </a:xfrm>
          <a:custGeom>
            <a:avLst/>
            <a:gdLst/>
            <a:ahLst/>
            <a:cxnLst/>
            <a:rect l="l" t="t" r="r" b="b"/>
            <a:pathLst>
              <a:path w="1999237" h="2081399">
                <a:moveTo>
                  <a:pt x="0" y="0"/>
                </a:moveTo>
                <a:lnTo>
                  <a:pt x="1999237" y="0"/>
                </a:lnTo>
                <a:lnTo>
                  <a:pt x="1999237" y="2081399"/>
                </a:lnTo>
                <a:lnTo>
                  <a:pt x="0" y="208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01" t="-239348" r="-492729" b="-2983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You Can’t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334494"/>
            <a:ext cx="7310908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Stop Scrolling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59847" y="3797816"/>
            <a:ext cx="3999234" cy="553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  <a:spcBef>
                <a:spcPct val="0"/>
              </a:spcBef>
            </a:pPr>
            <a:r>
              <a:rPr lang="en-US" sz="3232" b="1" dirty="0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Late Night Scrolling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80780" y="4463602"/>
            <a:ext cx="407830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2 AM, ready to sleep, perfect content appears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59847" y="6009640"/>
            <a:ext cx="3935577" cy="112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2" b="1" dirty="0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 Luck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endParaRPr lang="en-US" sz="3232" b="1" dirty="0">
              <a:solidFill>
                <a:srgbClr val="24096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780780" y="6675426"/>
            <a:ext cx="407830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It's Big Data working behind the scenes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59847" y="8144643"/>
            <a:ext cx="4575011" cy="55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2" b="1" dirty="0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 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88486" y="8810429"/>
            <a:ext cx="407830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Giving you exactly what you want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4674" y="-2997655"/>
            <a:ext cx="5214383" cy="521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890157"/>
            <a:ext cx="8403599" cy="984218"/>
            <a:chOff x="0" y="0"/>
            <a:chExt cx="2380240" cy="2787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0240" cy="278770"/>
            </a:xfrm>
            <a:custGeom>
              <a:avLst/>
              <a:gdLst/>
              <a:ahLst/>
              <a:cxnLst/>
              <a:rect l="l" t="t" r="r" b="b"/>
              <a:pathLst>
                <a:path w="2380240" h="278770">
                  <a:moveTo>
                    <a:pt x="0" y="0"/>
                  </a:moveTo>
                  <a:lnTo>
                    <a:pt x="2177040" y="0"/>
                  </a:lnTo>
                  <a:lnTo>
                    <a:pt x="2380240" y="139385"/>
                  </a:lnTo>
                  <a:lnTo>
                    <a:pt x="2177040" y="278770"/>
                  </a:lnTo>
                  <a:lnTo>
                    <a:pt x="0" y="278770"/>
                  </a:lnTo>
                  <a:lnTo>
                    <a:pt x="203200" y="139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CE6">
                <a:alpha val="4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126240" cy="316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55701" y="2890157"/>
            <a:ext cx="8403599" cy="984218"/>
            <a:chOff x="0" y="0"/>
            <a:chExt cx="2380240" cy="2787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0240" cy="278770"/>
            </a:xfrm>
            <a:custGeom>
              <a:avLst/>
              <a:gdLst/>
              <a:ahLst/>
              <a:cxnLst/>
              <a:rect l="l" t="t" r="r" b="b"/>
              <a:pathLst>
                <a:path w="2380240" h="278770">
                  <a:moveTo>
                    <a:pt x="0" y="0"/>
                  </a:moveTo>
                  <a:lnTo>
                    <a:pt x="2177040" y="0"/>
                  </a:lnTo>
                  <a:lnTo>
                    <a:pt x="2380240" y="139385"/>
                  </a:lnTo>
                  <a:lnTo>
                    <a:pt x="2177040" y="278770"/>
                  </a:lnTo>
                  <a:lnTo>
                    <a:pt x="0" y="278770"/>
                  </a:lnTo>
                  <a:lnTo>
                    <a:pt x="203200" y="139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CE6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126240" cy="316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088010" y="3181222"/>
            <a:ext cx="284979" cy="402087"/>
          </a:xfrm>
          <a:custGeom>
            <a:avLst/>
            <a:gdLst/>
            <a:ahLst/>
            <a:cxnLst/>
            <a:rect l="l" t="t" r="r" b="b"/>
            <a:pathLst>
              <a:path w="284979" h="402087">
                <a:moveTo>
                  <a:pt x="0" y="0"/>
                </a:moveTo>
                <a:lnTo>
                  <a:pt x="284979" y="0"/>
                </a:lnTo>
                <a:lnTo>
                  <a:pt x="284979" y="402087"/>
                </a:lnTo>
                <a:lnTo>
                  <a:pt x="0" y="40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91645" y="3208705"/>
            <a:ext cx="273810" cy="365080"/>
          </a:xfrm>
          <a:custGeom>
            <a:avLst/>
            <a:gdLst/>
            <a:ahLst/>
            <a:cxnLst/>
            <a:rect l="l" t="t" r="r" b="b"/>
            <a:pathLst>
              <a:path w="273810" h="365080">
                <a:moveTo>
                  <a:pt x="0" y="0"/>
                </a:moveTo>
                <a:lnTo>
                  <a:pt x="273810" y="0"/>
                </a:lnTo>
                <a:lnTo>
                  <a:pt x="273810" y="365079"/>
                </a:lnTo>
                <a:lnTo>
                  <a:pt x="0" y="365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6911894" y="6567537"/>
            <a:ext cx="4412219" cy="182004"/>
          </a:xfrm>
          <a:custGeom>
            <a:avLst/>
            <a:gdLst/>
            <a:ahLst/>
            <a:cxnLst/>
            <a:rect l="l" t="t" r="r" b="b"/>
            <a:pathLst>
              <a:path w="4412219" h="182004">
                <a:moveTo>
                  <a:pt x="0" y="0"/>
                </a:moveTo>
                <a:lnTo>
                  <a:pt x="4412219" y="0"/>
                </a:lnTo>
                <a:lnTo>
                  <a:pt x="4412219" y="182004"/>
                </a:lnTo>
                <a:lnTo>
                  <a:pt x="0" y="182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056575" y="4237632"/>
            <a:ext cx="554272" cy="554272"/>
          </a:xfrm>
          <a:custGeom>
            <a:avLst/>
            <a:gdLst/>
            <a:ahLst/>
            <a:cxnLst/>
            <a:rect l="l" t="t" r="r" b="b"/>
            <a:pathLst>
              <a:path w="554272" h="554272">
                <a:moveTo>
                  <a:pt x="0" y="0"/>
                </a:moveTo>
                <a:lnTo>
                  <a:pt x="554272" y="0"/>
                </a:lnTo>
                <a:lnTo>
                  <a:pt x="554272" y="554271"/>
                </a:lnTo>
                <a:lnTo>
                  <a:pt x="0" y="554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05801" y="5178275"/>
            <a:ext cx="455820" cy="659739"/>
          </a:xfrm>
          <a:custGeom>
            <a:avLst/>
            <a:gdLst/>
            <a:ahLst/>
            <a:cxnLst/>
            <a:rect l="l" t="t" r="r" b="b"/>
            <a:pathLst>
              <a:path w="455820" h="659739">
                <a:moveTo>
                  <a:pt x="0" y="0"/>
                </a:moveTo>
                <a:lnTo>
                  <a:pt x="455820" y="0"/>
                </a:lnTo>
                <a:lnTo>
                  <a:pt x="455820" y="659740"/>
                </a:lnTo>
                <a:lnTo>
                  <a:pt x="0" y="659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116197" y="7019763"/>
            <a:ext cx="484254" cy="557196"/>
          </a:xfrm>
          <a:custGeom>
            <a:avLst/>
            <a:gdLst/>
            <a:ahLst/>
            <a:cxnLst/>
            <a:rect l="l" t="t" r="r" b="b"/>
            <a:pathLst>
              <a:path w="484254" h="557196">
                <a:moveTo>
                  <a:pt x="0" y="0"/>
                </a:moveTo>
                <a:lnTo>
                  <a:pt x="484254" y="0"/>
                </a:lnTo>
                <a:lnTo>
                  <a:pt x="484254" y="557196"/>
                </a:lnTo>
                <a:lnTo>
                  <a:pt x="0" y="557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2105801" y="6125823"/>
            <a:ext cx="505046" cy="505046"/>
          </a:xfrm>
          <a:custGeom>
            <a:avLst/>
            <a:gdLst/>
            <a:ahLst/>
            <a:cxnLst/>
            <a:rect l="l" t="t" r="r" b="b"/>
            <a:pathLst>
              <a:path w="505046" h="505046">
                <a:moveTo>
                  <a:pt x="0" y="0"/>
                </a:moveTo>
                <a:lnTo>
                  <a:pt x="505046" y="0"/>
                </a:lnTo>
                <a:lnTo>
                  <a:pt x="505046" y="505046"/>
                </a:lnTo>
                <a:lnTo>
                  <a:pt x="0" y="5050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Big Data?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27415" y="4227605"/>
            <a:ext cx="5192030" cy="3234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2616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Your Digital Breadcrumbs</a:t>
            </a:r>
          </a:p>
          <a:p>
            <a:pPr algn="l">
              <a:lnSpc>
                <a:spcPts val="3662"/>
              </a:lnSpc>
            </a:pPr>
            <a:endParaRPr lang="en-US" sz="2616" dirty="0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662"/>
              </a:lnSpc>
            </a:pPr>
            <a:r>
              <a:rPr lang="en-US" sz="2616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Every like leaves a trace</a:t>
            </a:r>
          </a:p>
          <a:p>
            <a:pPr algn="l">
              <a:lnSpc>
                <a:spcPts val="3662"/>
              </a:lnSpc>
            </a:pPr>
            <a:endParaRPr lang="en-US" sz="2616" dirty="0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662"/>
              </a:lnSpc>
            </a:pPr>
            <a:r>
              <a:rPr lang="en-US" sz="2616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Each emoji tells a story</a:t>
            </a:r>
          </a:p>
          <a:p>
            <a:pPr algn="l">
              <a:lnSpc>
                <a:spcPts val="3662"/>
              </a:lnSpc>
            </a:pPr>
            <a:endParaRPr lang="en-US" sz="2616" dirty="0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662"/>
              </a:lnSpc>
            </a:pPr>
            <a:r>
              <a:rPr lang="en-US" sz="2616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Skip patterns reveal preferences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02618" y="4326051"/>
            <a:ext cx="5851864" cy="179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The Recipe for You Instagram collects, mixes, and serves content</a:t>
            </a:r>
          </a:p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Like a chef who knows your favorite flavors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3182600" y="-5295900"/>
            <a:ext cx="19084720" cy="190847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7507" t="-6873" r="-3248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106752" y="2319574"/>
            <a:ext cx="11591780" cy="2672093"/>
          </a:xfrm>
          <a:custGeom>
            <a:avLst/>
            <a:gdLst/>
            <a:ahLst/>
            <a:cxnLst/>
            <a:rect l="l" t="t" r="r" b="b"/>
            <a:pathLst>
              <a:path w="11591780" h="2672093">
                <a:moveTo>
                  <a:pt x="0" y="0"/>
                </a:moveTo>
                <a:lnTo>
                  <a:pt x="11591780" y="0"/>
                </a:lnTo>
                <a:lnTo>
                  <a:pt x="11591780" y="2672094"/>
                </a:lnTo>
                <a:lnTo>
                  <a:pt x="0" y="2672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5432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24897" y="948451"/>
            <a:ext cx="11844843" cy="76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 dirty="0">
                <a:solidFill>
                  <a:srgbClr val="8C52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sz="6833" b="1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nsta &amp; </a:t>
            </a:r>
            <a:r>
              <a:rPr lang="en-US" sz="6833" b="1" dirty="0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</a:t>
            </a:r>
            <a:r>
              <a:rPr lang="en-US" sz="6833" b="1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ouTube in Action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6106752" y="4820870"/>
            <a:ext cx="11591780" cy="2158314"/>
          </a:xfrm>
          <a:custGeom>
            <a:avLst/>
            <a:gdLst/>
            <a:ahLst/>
            <a:cxnLst/>
            <a:rect l="l" t="t" r="r" b="b"/>
            <a:pathLst>
              <a:path w="11591780" h="2158314">
                <a:moveTo>
                  <a:pt x="0" y="0"/>
                </a:moveTo>
                <a:lnTo>
                  <a:pt x="11591780" y="0"/>
                </a:lnTo>
                <a:lnTo>
                  <a:pt x="11591780" y="2158313"/>
                </a:lnTo>
                <a:lnTo>
                  <a:pt x="0" y="2158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5891" b="-9897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5111" y="6862468"/>
            <a:ext cx="11591780" cy="2252957"/>
          </a:xfrm>
          <a:custGeom>
            <a:avLst/>
            <a:gdLst/>
            <a:ahLst/>
            <a:cxnLst/>
            <a:rect l="l" t="t" r="r" b="b"/>
            <a:pathLst>
              <a:path w="11591780" h="2252957">
                <a:moveTo>
                  <a:pt x="0" y="0"/>
                </a:moveTo>
                <a:lnTo>
                  <a:pt x="11591780" y="0"/>
                </a:lnTo>
                <a:lnTo>
                  <a:pt x="11591780" y="2252957"/>
                </a:lnTo>
                <a:lnTo>
                  <a:pt x="0" y="2252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1641"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4681" y="-1578491"/>
            <a:ext cx="5214383" cy="521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49000" y="-6655319"/>
            <a:ext cx="21203009" cy="212030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8587" r="-5968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713907" y="3946186"/>
            <a:ext cx="1277284" cy="1063964"/>
          </a:xfrm>
          <a:custGeom>
            <a:avLst/>
            <a:gdLst/>
            <a:ahLst/>
            <a:cxnLst/>
            <a:rect l="l" t="t" r="r" b="b"/>
            <a:pathLst>
              <a:path w="1277284" h="1063964">
                <a:moveTo>
                  <a:pt x="0" y="0"/>
                </a:moveTo>
                <a:lnTo>
                  <a:pt x="1277284" y="0"/>
                </a:lnTo>
                <a:lnTo>
                  <a:pt x="1277284" y="1063964"/>
                </a:lnTo>
                <a:lnTo>
                  <a:pt x="0" y="1063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32088" y="6138287"/>
            <a:ext cx="879074" cy="1272344"/>
          </a:xfrm>
          <a:custGeom>
            <a:avLst/>
            <a:gdLst/>
            <a:ahLst/>
            <a:cxnLst/>
            <a:rect l="l" t="t" r="r" b="b"/>
            <a:pathLst>
              <a:path w="879074" h="1272344">
                <a:moveTo>
                  <a:pt x="0" y="0"/>
                </a:moveTo>
                <a:lnTo>
                  <a:pt x="879075" y="0"/>
                </a:lnTo>
                <a:lnTo>
                  <a:pt x="879075" y="1272344"/>
                </a:lnTo>
                <a:lnTo>
                  <a:pt x="0" y="127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3907" y="8234116"/>
            <a:ext cx="1115436" cy="1161913"/>
          </a:xfrm>
          <a:custGeom>
            <a:avLst/>
            <a:gdLst/>
            <a:ahLst/>
            <a:cxnLst/>
            <a:rect l="l" t="t" r="r" b="b"/>
            <a:pathLst>
              <a:path w="1115436" h="1161913">
                <a:moveTo>
                  <a:pt x="0" y="0"/>
                </a:moveTo>
                <a:lnTo>
                  <a:pt x="1115437" y="0"/>
                </a:lnTo>
                <a:lnTo>
                  <a:pt x="1115437" y="1161912"/>
                </a:lnTo>
                <a:lnTo>
                  <a:pt x="0" y="1161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Big Data 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334494"/>
            <a:ext cx="7310908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 "Old" TV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0968" y="3818186"/>
            <a:ext cx="4897232" cy="553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  <a:spcBef>
                <a:spcPct val="0"/>
              </a:spcBef>
            </a:pPr>
            <a:r>
              <a:rPr lang="en-US" sz="3232" b="1" dirty="0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TVs Are Watching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89606" y="4486910"/>
            <a:ext cx="407830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Sending viewing habits back to networks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0968" y="6032438"/>
            <a:ext cx="5123706" cy="55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2" b="1" dirty="0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Time-Based Patterns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1900" y="6698224"/>
            <a:ext cx="4078301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Crime shows at 9 PM = more detective content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24096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60968" y="8167441"/>
            <a:ext cx="4575011" cy="55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2" b="1" dirty="0">
                <a:solidFill>
                  <a:srgbClr val="2409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Talking Remotes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9606" y="8833227"/>
            <a:ext cx="407830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Your device communicates preferences automatically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4681" y="-1578491"/>
            <a:ext cx="5214383" cy="521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75087" y="-6655319"/>
            <a:ext cx="21203009" cy="2120300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145" r="-5063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5400000">
            <a:off x="2558981" y="5202782"/>
            <a:ext cx="5727122" cy="2383914"/>
          </a:xfrm>
          <a:custGeom>
            <a:avLst/>
            <a:gdLst/>
            <a:ahLst/>
            <a:cxnLst/>
            <a:rect l="l" t="t" r="r" b="b"/>
            <a:pathLst>
              <a:path w="5727122" h="2383914">
                <a:moveTo>
                  <a:pt x="0" y="0"/>
                </a:moveTo>
                <a:lnTo>
                  <a:pt x="5727122" y="0"/>
                </a:lnTo>
                <a:lnTo>
                  <a:pt x="5727122" y="2383914"/>
                </a:lnTo>
                <a:lnTo>
                  <a:pt x="0" y="2383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What's Next?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34494"/>
            <a:ext cx="7310908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The Future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5474" y="3508820"/>
            <a:ext cx="3034326" cy="488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8A0E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Camera Sensing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0249" y="4046242"/>
            <a:ext cx="314369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TV detects you nodding off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7683" y="5240214"/>
            <a:ext cx="3242018" cy="488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8A0E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4320" y="5777636"/>
            <a:ext cx="3285381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Show switches to exciting scene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2222" y="6538337"/>
            <a:ext cx="3307987" cy="488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8A0E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Mood Recognition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33549" y="7075759"/>
            <a:ext cx="3630496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Phone sees hunger, shows snack ads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86083" y="8224926"/>
            <a:ext cx="3944502" cy="488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 b="1" dirty="0">
                <a:solidFill>
                  <a:srgbClr val="8A0E9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Adaptation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4875" y="8761090"/>
            <a:ext cx="353571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Big Data + AI sensing emotions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8A0E9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4478000" y="-6743700"/>
            <a:ext cx="21203009" cy="212030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3865" r="-20554" b="-1620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857255" y="2116716"/>
            <a:ext cx="8229302" cy="1967253"/>
          </a:xfrm>
          <a:custGeom>
            <a:avLst/>
            <a:gdLst/>
            <a:ahLst/>
            <a:cxnLst/>
            <a:rect l="l" t="t" r="r" b="b"/>
            <a:pathLst>
              <a:path w="8229302" h="1967254">
                <a:moveTo>
                  <a:pt x="0" y="0"/>
                </a:moveTo>
                <a:lnTo>
                  <a:pt x="8229302" y="0"/>
                </a:lnTo>
                <a:lnTo>
                  <a:pt x="8229302" y="1967254"/>
                </a:lnTo>
                <a:lnTo>
                  <a:pt x="0" y="1967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7788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57255" y="7666748"/>
            <a:ext cx="8229302" cy="1883873"/>
          </a:xfrm>
          <a:custGeom>
            <a:avLst/>
            <a:gdLst/>
            <a:ahLst/>
            <a:cxnLst/>
            <a:rect l="l" t="t" r="r" b="b"/>
            <a:pathLst>
              <a:path w="8229302" h="1883873">
                <a:moveTo>
                  <a:pt x="0" y="0"/>
                </a:moveTo>
                <a:lnTo>
                  <a:pt x="8229302" y="0"/>
                </a:lnTo>
                <a:lnTo>
                  <a:pt x="8229302" y="1883874"/>
                </a:lnTo>
                <a:lnTo>
                  <a:pt x="0" y="1883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460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57255" y="4083971"/>
            <a:ext cx="8229302" cy="1749698"/>
          </a:xfrm>
          <a:custGeom>
            <a:avLst/>
            <a:gdLst/>
            <a:ahLst/>
            <a:cxnLst/>
            <a:rect l="l" t="t" r="r" b="b"/>
            <a:pathLst>
              <a:path w="8229302" h="1749698">
                <a:moveTo>
                  <a:pt x="0" y="0"/>
                </a:moveTo>
                <a:lnTo>
                  <a:pt x="8229302" y="0"/>
                </a:lnTo>
                <a:lnTo>
                  <a:pt x="8229302" y="1749699"/>
                </a:lnTo>
                <a:lnTo>
                  <a:pt x="0" y="1749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2433" b="-21243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57255" y="5833670"/>
            <a:ext cx="8229302" cy="1833079"/>
          </a:xfrm>
          <a:custGeom>
            <a:avLst/>
            <a:gdLst/>
            <a:ahLst/>
            <a:cxnLst/>
            <a:rect l="l" t="t" r="r" b="b"/>
            <a:pathLst>
              <a:path w="8229302" h="1833079">
                <a:moveTo>
                  <a:pt x="0" y="0"/>
                </a:moveTo>
                <a:lnTo>
                  <a:pt x="8229302" y="0"/>
                </a:lnTo>
                <a:lnTo>
                  <a:pt x="8229302" y="1833078"/>
                </a:lnTo>
                <a:lnTo>
                  <a:pt x="0" y="183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2770" b="-10277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92395" y="775853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4A47E46-939D-C62D-D337-2FF7A5E085AD}"/>
              </a:ext>
            </a:extLst>
          </p:cNvPr>
          <p:cNvGrpSpPr/>
          <p:nvPr/>
        </p:nvGrpSpPr>
        <p:grpSpPr>
          <a:xfrm>
            <a:off x="-1600200" y="-2019300"/>
            <a:ext cx="5214383" cy="521438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8F4734-E542-842F-A223-A266F658F7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532E30D-9607-EBAA-41AC-2697CA6625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19200" y="1028700"/>
            <a:ext cx="8574187" cy="74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7"/>
              </a:lnSpc>
            </a:pPr>
            <a:r>
              <a:rPr lang="en-GB" sz="6833" b="1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Flip the Feed: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89D95D7-5F74-7BEC-6A62-DF05C1B8EB95}"/>
              </a:ext>
            </a:extLst>
          </p:cNvPr>
          <p:cNvSpPr txBox="1"/>
          <p:nvPr/>
        </p:nvSpPr>
        <p:spPr>
          <a:xfrm>
            <a:off x="1225062" y="2021515"/>
            <a:ext cx="7310908" cy="74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7"/>
              </a:lnSpc>
            </a:pPr>
            <a:r>
              <a:rPr lang="en-GB" sz="6833" dirty="0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Q&amp;A Time!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21D1E8-6153-0980-75DB-CCAD8FC696F3}"/>
              </a:ext>
            </a:extLst>
          </p:cNvPr>
          <p:cNvSpPr txBox="1"/>
          <p:nvPr/>
        </p:nvSpPr>
        <p:spPr>
          <a:xfrm>
            <a:off x="5029201" y="3014330"/>
            <a:ext cx="10591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GB" dirty="0">
                <a:solidFill>
                  <a:srgbClr val="7030A0"/>
                </a:solidFill>
              </a:rPr>
              <a:t>1. If Netflix made a movie about you...</a:t>
            </a:r>
            <a:br>
              <a:rPr lang="en-GB" dirty="0"/>
            </a:br>
            <a:r>
              <a:rPr lang="en-GB" b="0" dirty="0"/>
              <a:t>Based on your watch history and late-night scrolls, what genre would it be? Comedy, thriller, drama, or something else?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246B2-6CC0-73AB-81E0-6D7007CCB6BD}"/>
              </a:ext>
            </a:extLst>
          </p:cNvPr>
          <p:cNvSpPr txBox="1"/>
          <p:nvPr/>
        </p:nvSpPr>
        <p:spPr>
          <a:xfrm>
            <a:off x="5029201" y="5053175"/>
            <a:ext cx="1097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GB" dirty="0">
                <a:solidFill>
                  <a:srgbClr val="7030A0"/>
                </a:solidFill>
              </a:rPr>
              <a:t>2. Are you in control, or is your feed in control of you?</a:t>
            </a:r>
            <a:br>
              <a:rPr lang="en-GB" dirty="0"/>
            </a:br>
            <a:r>
              <a:rPr lang="en-GB" b="0" dirty="0"/>
              <a:t>Do you scroll because you're bored, or are you bored because you're scrolling? Who’s really making the decisions here?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0F8D7D-F29A-A625-4C3F-9237753C50F2}"/>
              </a:ext>
            </a:extLst>
          </p:cNvPr>
          <p:cNvSpPr txBox="1"/>
          <p:nvPr/>
        </p:nvSpPr>
        <p:spPr>
          <a:xfrm>
            <a:off x="5029201" y="7103302"/>
            <a:ext cx="100546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7030A0"/>
                </a:solidFill>
              </a:rPr>
              <a:t>3. What if Instagram’s algorithm stopped working?</a:t>
            </a:r>
            <a:br>
              <a:rPr lang="en-GB" sz="3200" dirty="0"/>
            </a:br>
            <a:r>
              <a:rPr lang="en-GB" sz="3200" dirty="0"/>
              <a:t>If your feed showed only random content with no personal recommendations, would you still enjoy the app?</a:t>
            </a:r>
          </a:p>
        </p:txBody>
      </p:sp>
    </p:spTree>
    <p:extLst>
      <p:ext uri="{BB962C8B-B14F-4D97-AF65-F5344CB8AC3E}">
        <p14:creationId xmlns:p14="http://schemas.microsoft.com/office/powerpoint/2010/main" val="432960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03266" y="2376832"/>
            <a:ext cx="6881468" cy="6881468"/>
          </a:xfrm>
          <a:custGeom>
            <a:avLst/>
            <a:gdLst/>
            <a:ahLst/>
            <a:cxnLst/>
            <a:rect l="l" t="t" r="r" b="b"/>
            <a:pathLst>
              <a:path w="6881468" h="6881468">
                <a:moveTo>
                  <a:pt x="0" y="0"/>
                </a:moveTo>
                <a:lnTo>
                  <a:pt x="6881468" y="0"/>
                </a:lnTo>
                <a:lnTo>
                  <a:pt x="6881468" y="6881468"/>
                </a:lnTo>
                <a:lnTo>
                  <a:pt x="0" y="6881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74895" y="3113964"/>
            <a:ext cx="3919771" cy="1401318"/>
          </a:xfrm>
          <a:custGeom>
            <a:avLst/>
            <a:gdLst/>
            <a:ahLst/>
            <a:cxnLst/>
            <a:rect l="l" t="t" r="r" b="b"/>
            <a:pathLst>
              <a:path w="3919771" h="1401318">
                <a:moveTo>
                  <a:pt x="0" y="0"/>
                </a:moveTo>
                <a:lnTo>
                  <a:pt x="3919771" y="0"/>
                </a:lnTo>
                <a:lnTo>
                  <a:pt x="3919771" y="1401318"/>
                </a:lnTo>
                <a:lnTo>
                  <a:pt x="0" y="140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144681" y="-1578491"/>
            <a:ext cx="5214383" cy="521438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2101" y="4286368"/>
            <a:ext cx="4150714" cy="4284819"/>
            <a:chOff x="0" y="0"/>
            <a:chExt cx="1093192" cy="11285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3192" cy="1128512"/>
            </a:xfrm>
            <a:custGeom>
              <a:avLst/>
              <a:gdLst/>
              <a:ahLst/>
              <a:cxnLst/>
              <a:rect l="l" t="t" r="r" b="b"/>
              <a:pathLst>
                <a:path w="1093192" h="1128512">
                  <a:moveTo>
                    <a:pt x="76473" y="0"/>
                  </a:moveTo>
                  <a:lnTo>
                    <a:pt x="1016719" y="0"/>
                  </a:lnTo>
                  <a:cubicBezTo>
                    <a:pt x="1037001" y="0"/>
                    <a:pt x="1056452" y="8057"/>
                    <a:pt x="1070794" y="22399"/>
                  </a:cubicBezTo>
                  <a:cubicBezTo>
                    <a:pt x="1085135" y="36740"/>
                    <a:pt x="1093192" y="56191"/>
                    <a:pt x="1093192" y="76473"/>
                  </a:cubicBezTo>
                  <a:lnTo>
                    <a:pt x="1093192" y="1052039"/>
                  </a:lnTo>
                  <a:cubicBezTo>
                    <a:pt x="1093192" y="1072321"/>
                    <a:pt x="1085135" y="1091772"/>
                    <a:pt x="1070794" y="1106114"/>
                  </a:cubicBezTo>
                  <a:cubicBezTo>
                    <a:pt x="1056452" y="1120455"/>
                    <a:pt x="1037001" y="1128512"/>
                    <a:pt x="1016719" y="1128512"/>
                  </a:cubicBezTo>
                  <a:lnTo>
                    <a:pt x="76473" y="1128512"/>
                  </a:lnTo>
                  <a:cubicBezTo>
                    <a:pt x="56191" y="1128512"/>
                    <a:pt x="36740" y="1120455"/>
                    <a:pt x="22399" y="1106114"/>
                  </a:cubicBezTo>
                  <a:cubicBezTo>
                    <a:pt x="8057" y="1091772"/>
                    <a:pt x="0" y="1072321"/>
                    <a:pt x="0" y="1052039"/>
                  </a:cubicBezTo>
                  <a:lnTo>
                    <a:pt x="0" y="76473"/>
                  </a:lnTo>
                  <a:cubicBezTo>
                    <a:pt x="0" y="56191"/>
                    <a:pt x="8057" y="36740"/>
                    <a:pt x="22399" y="22399"/>
                  </a:cubicBezTo>
                  <a:cubicBezTo>
                    <a:pt x="36740" y="8057"/>
                    <a:pt x="56191" y="0"/>
                    <a:pt x="76473" y="0"/>
                  </a:cubicBezTo>
                  <a:close/>
                </a:path>
              </a:pathLst>
            </a:custGeom>
            <a:solidFill>
              <a:srgbClr val="EDE5FF">
                <a:alpha val="43922"/>
              </a:srgbClr>
            </a:solidFill>
            <a:ln w="28575" cap="rnd">
              <a:solidFill>
                <a:srgbClr val="834E85">
                  <a:alpha val="43922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93192" cy="1166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294886" y="1493482"/>
            <a:ext cx="4150714" cy="4284819"/>
            <a:chOff x="0" y="0"/>
            <a:chExt cx="1093192" cy="11285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3192" cy="1128512"/>
            </a:xfrm>
            <a:custGeom>
              <a:avLst/>
              <a:gdLst/>
              <a:ahLst/>
              <a:cxnLst/>
              <a:rect l="l" t="t" r="r" b="b"/>
              <a:pathLst>
                <a:path w="1093192" h="1128512">
                  <a:moveTo>
                    <a:pt x="76473" y="0"/>
                  </a:moveTo>
                  <a:lnTo>
                    <a:pt x="1016719" y="0"/>
                  </a:lnTo>
                  <a:cubicBezTo>
                    <a:pt x="1037001" y="0"/>
                    <a:pt x="1056452" y="8057"/>
                    <a:pt x="1070794" y="22399"/>
                  </a:cubicBezTo>
                  <a:cubicBezTo>
                    <a:pt x="1085135" y="36740"/>
                    <a:pt x="1093192" y="56191"/>
                    <a:pt x="1093192" y="76473"/>
                  </a:cubicBezTo>
                  <a:lnTo>
                    <a:pt x="1093192" y="1052039"/>
                  </a:lnTo>
                  <a:cubicBezTo>
                    <a:pt x="1093192" y="1072321"/>
                    <a:pt x="1085135" y="1091772"/>
                    <a:pt x="1070794" y="1106114"/>
                  </a:cubicBezTo>
                  <a:cubicBezTo>
                    <a:pt x="1056452" y="1120455"/>
                    <a:pt x="1037001" y="1128512"/>
                    <a:pt x="1016719" y="1128512"/>
                  </a:cubicBezTo>
                  <a:lnTo>
                    <a:pt x="76473" y="1128512"/>
                  </a:lnTo>
                  <a:cubicBezTo>
                    <a:pt x="56191" y="1128512"/>
                    <a:pt x="36740" y="1120455"/>
                    <a:pt x="22399" y="1106114"/>
                  </a:cubicBezTo>
                  <a:cubicBezTo>
                    <a:pt x="8057" y="1091772"/>
                    <a:pt x="0" y="1072321"/>
                    <a:pt x="0" y="1052039"/>
                  </a:cubicBezTo>
                  <a:lnTo>
                    <a:pt x="0" y="76473"/>
                  </a:lnTo>
                  <a:cubicBezTo>
                    <a:pt x="0" y="56191"/>
                    <a:pt x="8057" y="36740"/>
                    <a:pt x="22399" y="22399"/>
                  </a:cubicBezTo>
                  <a:cubicBezTo>
                    <a:pt x="36740" y="8057"/>
                    <a:pt x="56191" y="0"/>
                    <a:pt x="76473" y="0"/>
                  </a:cubicBez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  <a:ln w="28575" cap="rnd">
              <a:solidFill>
                <a:srgbClr val="834E85">
                  <a:alpha val="43922"/>
                </a:srgbClr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93192" cy="1166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295400"/>
            <a:ext cx="8574187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Q&amp;A &amp; Resources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9175" y="4782493"/>
            <a:ext cx="2911439" cy="4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6"/>
              </a:lnSpc>
              <a:spcBef>
                <a:spcPct val="0"/>
              </a:spcBef>
            </a:pPr>
            <a:r>
              <a:rPr lang="en-US" sz="4208" b="1" u="none" strike="noStrike" dirty="0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Your Turn!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340" y="5504301"/>
            <a:ext cx="3958475" cy="265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Share your cool algorithm finds</a:t>
            </a:r>
          </a:p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Questions about Big Data?</a:t>
            </a:r>
          </a:p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What surprised you most?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61960" y="1989606"/>
            <a:ext cx="3168509" cy="4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6"/>
              </a:lnSpc>
              <a:spcBef>
                <a:spcPct val="0"/>
              </a:spcBef>
            </a:pPr>
            <a:r>
              <a:rPr lang="en-US" sz="4208" b="1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</a:t>
            </a:r>
            <a:r>
              <a:rPr lang="en-US" sz="4208" b="1" u="none" strike="noStrike">
                <a:solidFill>
                  <a:srgbClr val="8A0E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rn More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87125" y="2711415"/>
            <a:ext cx="3958475" cy="220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Instagram Tech Blog</a:t>
            </a:r>
          </a:p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YouTube's "Inside the Algorithm"</a:t>
            </a:r>
          </a:p>
          <a:p>
            <a:pPr marL="518157" lvl="1" indent="-259078" algn="l">
              <a:lnSpc>
                <a:spcPts val="3599"/>
              </a:lnSpc>
              <a:buFont typeface="Arial"/>
              <a:buChar char="•"/>
            </a:pPr>
            <a:r>
              <a:rPr lang="en-US" sz="2399" dirty="0">
                <a:solidFill>
                  <a:srgbClr val="8A0E90"/>
                </a:solidFill>
                <a:latin typeface="Canva Sans"/>
                <a:ea typeface="Canva Sans"/>
                <a:cs typeface="Canva Sans"/>
                <a:sym typeface="Canva Sans"/>
              </a:rPr>
              <a:t>Data's the DJ of your feed!</a:t>
            </a:r>
          </a:p>
        </p:txBody>
      </p:sp>
      <p:sp>
        <p:nvSpPr>
          <p:cNvPr id="18" name="Freeform 18"/>
          <p:cNvSpPr/>
          <p:nvPr/>
        </p:nvSpPr>
        <p:spPr>
          <a:xfrm rot="9692313">
            <a:off x="12390380" y="5947747"/>
            <a:ext cx="3919771" cy="1401318"/>
          </a:xfrm>
          <a:custGeom>
            <a:avLst/>
            <a:gdLst/>
            <a:ahLst/>
            <a:cxnLst/>
            <a:rect l="l" t="t" r="r" b="b"/>
            <a:pathLst>
              <a:path w="3919771" h="1401318">
                <a:moveTo>
                  <a:pt x="0" y="0"/>
                </a:moveTo>
                <a:lnTo>
                  <a:pt x="3919771" y="0"/>
                </a:lnTo>
                <a:lnTo>
                  <a:pt x="3919771" y="1401318"/>
                </a:lnTo>
                <a:lnTo>
                  <a:pt x="0" y="140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318</Words>
  <Application>Microsoft Office PowerPoint</Application>
  <PresentationFormat>Custom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Canva Sans</vt:lpstr>
      <vt:lpstr>Montserrat Italics</vt:lpstr>
      <vt:lpstr>Arial</vt:lpstr>
      <vt:lpstr>Calibri</vt:lpstr>
      <vt:lpstr>Canva Sans Bold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Minimalist Business Development Presentation</dc:title>
  <cp:lastModifiedBy>Parth Sancheti</cp:lastModifiedBy>
  <cp:revision>6</cp:revision>
  <dcterms:created xsi:type="dcterms:W3CDTF">2006-08-16T00:00:00Z</dcterms:created>
  <dcterms:modified xsi:type="dcterms:W3CDTF">2025-06-20T23:36:11Z</dcterms:modified>
  <dc:identifier>DAGqt5Mn4pg</dc:identifier>
</cp:coreProperties>
</file>